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  <p:sldMasterId id="2147483660" r:id="rId3"/>
    <p:sldMasterId id="2147483672" r:id="rId4"/>
  </p:sldMasterIdLst>
  <p:notesMasterIdLst>
    <p:notesMasterId r:id="rId15"/>
  </p:notesMasterIdLst>
  <p:sldIdLst>
    <p:sldId id="256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9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780AA-98CA-4C0A-AD33-99C5007B44ED}" type="datetimeFigureOut">
              <a:rPr lang="de-DE" smtClean="0"/>
              <a:t>05.04.2017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77F9D-99C9-4D9C-B4D6-AE0DC2617C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62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3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462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702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432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331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303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9759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77F9D-99C9-4D9C-B4D6-AE0DC2617CD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33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754-8062-4EC3-9F89-548433BB5E3D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6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4229-C93D-4444-B365-4FB798BC75A0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56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27A-5C32-4DDB-98AB-E32673DD13AF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467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8E10-4419-4917-9C66-CDE384826CDA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668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F949-53DA-4EA3-9BC0-EF991B634E6D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753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FEDF-7393-4A56-ACC9-14479FF3DFF3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875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F0EA8-1B10-4727-A062-F2631910F0C9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467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22A5-DF77-488F-8581-9F24110347A0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79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E402-ECAD-44E3-9704-938B6B277CC2}" type="datetime1">
              <a:rPr lang="de-DE" smtClean="0"/>
              <a:t>05.04.2017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659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6C2-E06B-4510-A98D-325D53EE0E6E}" type="datetime1">
              <a:rPr lang="de-DE" smtClean="0"/>
              <a:t>05.04.2017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00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8AB9-B0C1-4B29-93C0-2DAE48097D4E}" type="datetime1">
              <a:rPr lang="de-DE" smtClean="0"/>
              <a:t>05.04.2017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79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CEA9B-E9C7-4721-AAD3-2C76332154B3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905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8DCD-98FB-4B0B-9E65-C93F48974CB6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834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55BF-B5AA-4AD5-A484-38665946D5F9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810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8528-C829-4AD0-957D-938BC05E7BBE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55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2CED-B9BD-4EAB-ABE9-67479D90BBFA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748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2B2C-2EEA-4658-BB38-85893CCA1807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5340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7ADA-5DFB-49E0-A90A-7E5D78B1555C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401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6326-E470-40ED-B0ED-1486BF328D2E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918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13E2-3F5C-4B7F-A2BA-89CF88119C32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117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FA9A-9349-4FE9-896D-4FA3280ADB48}" type="datetime1">
              <a:rPr lang="de-DE" smtClean="0"/>
              <a:t>05.04.2017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5492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44FE-428A-4D55-B8AF-C3CE43657826}" type="datetime1">
              <a:rPr lang="de-DE" smtClean="0"/>
              <a:t>05.04.2017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5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38F2-9EE8-4B71-A01D-C97DA5DE6B68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2831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3D54-26A6-43D5-B474-E9F0087561CB}" type="datetime1">
              <a:rPr lang="de-DE" smtClean="0"/>
              <a:t>05.04.2017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575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1C54-B15A-4504-BDB7-F8104869CEB1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839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0C9B-045C-464A-82C2-8731B034016A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5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F114-CBE5-46B7-97E7-E2A76CD997DA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2545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CDB0-30C5-47ED-8845-399BE62FE323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141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25E01-D0F5-43C4-AA96-B60558738B1F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9956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B6ED-BD6F-4DB5-8779-2443B8AD1B7D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7151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70A5-F933-4BFF-BFCC-37658F873454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3509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F3B2-D3E6-4C86-A7BA-E024A6EE2197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8972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DFDB-7417-480C-9174-5423819F1412}" type="datetime1">
              <a:rPr lang="de-DE" smtClean="0"/>
              <a:t>05.04.2017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53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18BC-74AA-455C-9D84-0BE80BE7035E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5203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1545-22FE-4AD2-8ADA-8981942E6FB4}" type="datetime1">
              <a:rPr lang="de-DE" smtClean="0"/>
              <a:t>05.04.2017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4878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CB20B-D31D-421F-9B96-3721492903C7}" type="datetime1">
              <a:rPr lang="de-DE" smtClean="0"/>
              <a:t>05.04.2017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3994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FCA4-85C9-4380-95A5-C358AA89EE6A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9349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B4C6-5AC4-4B86-B36C-BBC87702B5FD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5426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0556-0505-4CBB-AD10-AFDFFBDD67D3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3015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905A-8ABC-4A77-B083-B172C9D4A99F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23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84A3-4FBA-43B2-909E-1355284C3C2F}" type="datetime1">
              <a:rPr lang="de-DE" smtClean="0"/>
              <a:t>05.04.2017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89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69F1-810E-4FF7-9AF5-5439B6A4DC17}" type="datetime1">
              <a:rPr lang="de-DE" smtClean="0"/>
              <a:t>05.04.2017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19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FBA2-94EF-4C23-9B3A-F84E15F6031D}" type="datetime1">
              <a:rPr lang="de-DE" smtClean="0"/>
              <a:t>05.04.2017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165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4752-F9D6-4738-9648-1D0C3089661F}" type="datetime1">
              <a:rPr lang="de-DE" smtClean="0"/>
              <a:t>05.04.2017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0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3B82-F7CB-4612-95E5-4B8E741FBDB5}" type="datetime1">
              <a:rPr lang="de-DE" smtClean="0"/>
              <a:t>05.04.2017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4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7A3B-7E0D-44F4-BF24-D451B86DC2BC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9285-F684-43BD-A8CF-A50DF9BB737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561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4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3EB1A-CB53-419A-A667-B7C8E1B35AA4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589BD-266D-45DC-AEEE-B69E773302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32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491D-C9AA-4755-A93B-466204617E0A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998C-C371-4F19-A916-121D7B502D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45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19F6-B4BC-4363-B674-93AF3CCB816C}" type="datetime1">
              <a:rPr lang="de-DE" smtClean="0"/>
              <a:t>05.04.2017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B6AB-705D-4A58-A9FF-BC2AAFA4C3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7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3024" y="1041400"/>
            <a:ext cx="10997184" cy="33842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  <a:t>Industrie 4.0</a:t>
            </a:r>
            <a:b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  <a:t>oder</a:t>
            </a:r>
            <a: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  <a:t>die </a:t>
            </a:r>
            <a:r>
              <a:rPr lang="de-DE" sz="4800" b="1" dirty="0">
                <a:solidFill>
                  <a:schemeClr val="accent1">
                    <a:lumMod val="75000"/>
                  </a:schemeClr>
                </a:solidFill>
              </a:rPr>
              <a:t>Zukunft </a:t>
            </a:r>
            <a: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  <a:t>hat </a:t>
            </a:r>
            <a:r>
              <a:rPr lang="de-DE" sz="4800" b="1" dirty="0">
                <a:solidFill>
                  <a:schemeClr val="accent1">
                    <a:lumMod val="75000"/>
                  </a:schemeClr>
                </a:solidFill>
              </a:rPr>
              <a:t>schon </a:t>
            </a:r>
            <a:r>
              <a:rPr lang="de-DE" sz="4800" b="1" dirty="0" smtClean="0">
                <a:solidFill>
                  <a:schemeClr val="accent1">
                    <a:lumMod val="75000"/>
                  </a:schemeClr>
                </a:solidFill>
              </a:rPr>
              <a:t>begonnen </a:t>
            </a:r>
            <a:endParaRPr lang="de-DE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3062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3224" y="1435893"/>
            <a:ext cx="10610088" cy="5103019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Referenzarchitekturmodell Industrie 4.0 (RAMI 4.0)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10</a:t>
            </a:fld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4704" y="1959995"/>
            <a:ext cx="109677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de-DE" altLang="de-DE" sz="2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Referenzarchitekturmodell Industrie 4.0 (RAMI 4.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431" y="2069685"/>
            <a:ext cx="6113445" cy="405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0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6244" y="1766902"/>
            <a:ext cx="7410974" cy="4351338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>
                <a:solidFill>
                  <a:prstClr val="black"/>
                </a:solidFill>
              </a:rPr>
              <a:t>Das Sein auf einem Stück Papyrus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2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3943443" y="2374766"/>
            <a:ext cx="4333775" cy="3743474"/>
            <a:chOff x="926123" y="550985"/>
            <a:chExt cx="5047371" cy="5395589"/>
          </a:xfrm>
        </p:grpSpPr>
        <p:grpSp>
          <p:nvGrpSpPr>
            <p:cNvPr id="6" name="Gruppieren 5"/>
            <p:cNvGrpSpPr/>
            <p:nvPr/>
          </p:nvGrpSpPr>
          <p:grpSpPr>
            <a:xfrm>
              <a:off x="926123" y="550985"/>
              <a:ext cx="5047371" cy="1348153"/>
              <a:chOff x="926123" y="550985"/>
              <a:chExt cx="5047371" cy="1348153"/>
            </a:xfrm>
          </p:grpSpPr>
          <p:cxnSp>
            <p:nvCxnSpPr>
              <p:cNvPr id="28" name="Gerader Verbinder 27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728633" y="1038401"/>
                <a:ext cx="3622431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Noo</a:t>
                </a: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– Sphäre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                    </a:t>
                </a: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Beseelte Körper mit  Sprache und Geist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0" name="Textfeld 29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Mensch          </a:t>
                </a:r>
                <a:r>
                  <a:rPr lang="de-DE" sz="1100" dirty="0" smtClean="0"/>
                  <a:t>=  das Wesen, das Logos hat</a:t>
                </a:r>
                <a:endParaRPr lang="de-DE" sz="1100" dirty="0"/>
              </a:p>
            </p:txBody>
          </p:sp>
          <p:grpSp>
            <p:nvGrpSpPr>
              <p:cNvPr id="31" name="Gruppieren 30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32" name="Rechteck 31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33" name="Rechteck 32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7" name="Gruppieren 6"/>
            <p:cNvGrpSpPr/>
            <p:nvPr/>
          </p:nvGrpSpPr>
          <p:grpSpPr>
            <a:xfrm>
              <a:off x="926123" y="1899138"/>
              <a:ext cx="5047371" cy="1348153"/>
              <a:chOff x="926123" y="550985"/>
              <a:chExt cx="5047371" cy="1348153"/>
            </a:xfrm>
          </p:grpSpPr>
          <p:cxnSp>
            <p:nvCxnSpPr>
              <p:cNvPr id="22" name="Gerader Verbinder 21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" name="Rectangle 46"/>
              <p:cNvSpPr>
                <a:spLocks noChangeArrowheads="1"/>
              </p:cNvSpPr>
              <p:nvPr/>
            </p:nvSpPr>
            <p:spPr bwMode="auto">
              <a:xfrm>
                <a:off x="1523999" y="1038401"/>
                <a:ext cx="4031698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Psycho – Sphäre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                    </a:t>
                </a: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Beseelte Körper </a:t>
                </a:r>
                <a:r>
                  <a:rPr lang="de-DE" sz="1050" dirty="0"/>
                  <a:t>(Körper mit Bewusstsein)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4" name="Textfeld 23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Tier  </a:t>
                </a:r>
                <a:endParaRPr lang="de-DE" sz="1100" dirty="0"/>
              </a:p>
            </p:txBody>
          </p:sp>
          <p:grpSp>
            <p:nvGrpSpPr>
              <p:cNvPr id="25" name="Gruppieren 24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26" name="Rechteck 25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27" name="Rechteck 26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8" name="Gruppieren 7"/>
            <p:cNvGrpSpPr/>
            <p:nvPr/>
          </p:nvGrpSpPr>
          <p:grpSpPr>
            <a:xfrm>
              <a:off x="926123" y="3250268"/>
              <a:ext cx="5047371" cy="1348153"/>
              <a:chOff x="926123" y="550985"/>
              <a:chExt cx="5047371" cy="1348153"/>
            </a:xfrm>
          </p:grpSpPr>
          <p:cxnSp>
            <p:nvCxnSpPr>
              <p:cNvPr id="16" name="Gerader Verbinder 15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Rectangle 46"/>
              <p:cNvSpPr>
                <a:spLocks noChangeArrowheads="1"/>
              </p:cNvSpPr>
              <p:nvPr/>
            </p:nvSpPr>
            <p:spPr bwMode="auto">
              <a:xfrm>
                <a:off x="1728633" y="1038401"/>
                <a:ext cx="3622431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Bio – Sphäre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Belebte Körper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Pflanze</a:t>
                </a:r>
                <a:endParaRPr lang="de-DE" sz="1100" dirty="0"/>
              </a:p>
            </p:txBody>
          </p:sp>
          <p:grpSp>
            <p:nvGrpSpPr>
              <p:cNvPr id="19" name="Gruppieren 18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20" name="Rechteck 19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21" name="Rechteck 20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9" name="Gruppieren 8"/>
            <p:cNvGrpSpPr/>
            <p:nvPr/>
          </p:nvGrpSpPr>
          <p:grpSpPr>
            <a:xfrm>
              <a:off x="926123" y="4598421"/>
              <a:ext cx="5047371" cy="1348153"/>
              <a:chOff x="926123" y="550985"/>
              <a:chExt cx="5047371" cy="1348153"/>
            </a:xfrm>
          </p:grpSpPr>
          <p:cxnSp>
            <p:nvCxnSpPr>
              <p:cNvPr id="10" name="Gerader Verbinder 9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" name="Rectangle 46"/>
              <p:cNvSpPr>
                <a:spLocks noChangeArrowheads="1"/>
              </p:cNvSpPr>
              <p:nvPr/>
            </p:nvSpPr>
            <p:spPr bwMode="auto">
              <a:xfrm>
                <a:off x="1728633" y="1038401"/>
                <a:ext cx="3622431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Sphäre der Somata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unbelebte Körper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Stein</a:t>
                </a:r>
                <a:endParaRPr lang="de-DE" sz="1100" dirty="0"/>
              </a:p>
            </p:txBody>
          </p:sp>
          <p:grpSp>
            <p:nvGrpSpPr>
              <p:cNvPr id="13" name="Gruppieren 12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14" name="Rechteck 13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15" name="Rechteck 14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75490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47850"/>
            <a:ext cx="7529119" cy="4351338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Das Sein und das Ding-an-sich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3</a:t>
            </a:fld>
            <a:endParaRPr lang="de-DE"/>
          </a:p>
        </p:txBody>
      </p:sp>
      <p:grpSp>
        <p:nvGrpSpPr>
          <p:cNvPr id="34" name="Gruppieren 33"/>
          <p:cNvGrpSpPr/>
          <p:nvPr/>
        </p:nvGrpSpPr>
        <p:grpSpPr>
          <a:xfrm>
            <a:off x="3996654" y="1493241"/>
            <a:ext cx="4211274" cy="4641778"/>
            <a:chOff x="1436762" y="2149616"/>
            <a:chExt cx="4428045" cy="5224961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1436762" y="3175432"/>
              <a:ext cx="4428045" cy="1049207"/>
              <a:chOff x="926123" y="550985"/>
              <a:chExt cx="5047371" cy="1348153"/>
            </a:xfrm>
          </p:grpSpPr>
          <p:cxnSp>
            <p:nvCxnSpPr>
              <p:cNvPr id="61" name="Gerader Verbinder 60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2" name="Rectangle 46"/>
              <p:cNvSpPr>
                <a:spLocks noChangeArrowheads="1"/>
              </p:cNvSpPr>
              <p:nvPr/>
            </p:nvSpPr>
            <p:spPr bwMode="auto">
              <a:xfrm>
                <a:off x="1728633" y="1038401"/>
                <a:ext cx="3622431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Noo</a:t>
                </a: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– Sphäre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                    </a:t>
                </a: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Beseelte Körper mit  Sprache und Geist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3" name="Textfeld 62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Mensch          </a:t>
                </a:r>
                <a:r>
                  <a:rPr lang="de-DE" sz="1100" dirty="0" smtClean="0"/>
                  <a:t>=  das Wesen, das Logos hat</a:t>
                </a:r>
                <a:endParaRPr lang="de-DE" sz="1100" dirty="0"/>
              </a:p>
            </p:txBody>
          </p:sp>
          <p:grpSp>
            <p:nvGrpSpPr>
              <p:cNvPr id="64" name="Gruppieren 63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65" name="Rechteck 64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66" name="Rechteck 65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36" name="Gruppieren 35"/>
            <p:cNvGrpSpPr/>
            <p:nvPr/>
          </p:nvGrpSpPr>
          <p:grpSpPr>
            <a:xfrm>
              <a:off x="1436762" y="4224639"/>
              <a:ext cx="4428045" cy="1049207"/>
              <a:chOff x="926123" y="550985"/>
              <a:chExt cx="5047371" cy="1348153"/>
            </a:xfrm>
          </p:grpSpPr>
          <p:cxnSp>
            <p:nvCxnSpPr>
              <p:cNvPr id="55" name="Gerader Verbinder 54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" name="Rectangle 46"/>
              <p:cNvSpPr>
                <a:spLocks noChangeArrowheads="1"/>
              </p:cNvSpPr>
              <p:nvPr/>
            </p:nvSpPr>
            <p:spPr bwMode="auto">
              <a:xfrm>
                <a:off x="1523999" y="1038401"/>
                <a:ext cx="4031698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Psycho – Sphäre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                     </a:t>
                </a: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Beseelte Körper </a:t>
                </a:r>
                <a:r>
                  <a:rPr lang="de-DE" sz="1050" dirty="0"/>
                  <a:t>(Körper mit Bewusstsein)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7" name="Textfeld 56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Tier  </a:t>
                </a:r>
                <a:endParaRPr lang="de-DE" sz="1100" dirty="0"/>
              </a:p>
            </p:txBody>
          </p:sp>
          <p:grpSp>
            <p:nvGrpSpPr>
              <p:cNvPr id="58" name="Gruppieren 57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59" name="Rechteck 58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60" name="Rechteck 59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37" name="Gruppieren 36"/>
            <p:cNvGrpSpPr/>
            <p:nvPr/>
          </p:nvGrpSpPr>
          <p:grpSpPr>
            <a:xfrm>
              <a:off x="1436762" y="5276163"/>
              <a:ext cx="4428045" cy="1049207"/>
              <a:chOff x="926123" y="550985"/>
              <a:chExt cx="5047371" cy="1348153"/>
            </a:xfrm>
          </p:grpSpPr>
          <p:cxnSp>
            <p:nvCxnSpPr>
              <p:cNvPr id="49" name="Gerader Verbinder 48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1728633" y="1038401"/>
                <a:ext cx="3622431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Bio – Sphäre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Belebte Körper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Pflanze</a:t>
                </a:r>
                <a:endParaRPr lang="de-DE" sz="1100" dirty="0"/>
              </a:p>
            </p:txBody>
          </p:sp>
          <p:grpSp>
            <p:nvGrpSpPr>
              <p:cNvPr id="52" name="Gruppieren 51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53" name="Rechteck 52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54" name="Rechteck 53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38" name="Gruppieren 37"/>
            <p:cNvGrpSpPr/>
            <p:nvPr/>
          </p:nvGrpSpPr>
          <p:grpSpPr>
            <a:xfrm>
              <a:off x="1436762" y="6325370"/>
              <a:ext cx="4428045" cy="1049207"/>
              <a:chOff x="926123" y="550985"/>
              <a:chExt cx="5047371" cy="1348153"/>
            </a:xfrm>
          </p:grpSpPr>
          <p:cxnSp>
            <p:nvCxnSpPr>
              <p:cNvPr id="43" name="Gerader Verbinder 42"/>
              <p:cNvCxnSpPr>
                <a:cxnSpLocks noChangeShapeType="1"/>
              </p:cNvCxnSpPr>
              <p:nvPr/>
            </p:nvCxnSpPr>
            <p:spPr bwMode="auto">
              <a:xfrm>
                <a:off x="1368425" y="1825625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4" name="Rectangle 46"/>
              <p:cNvSpPr>
                <a:spLocks noChangeArrowheads="1"/>
              </p:cNvSpPr>
              <p:nvPr/>
            </p:nvSpPr>
            <p:spPr bwMode="auto">
              <a:xfrm>
                <a:off x="1728633" y="1038401"/>
                <a:ext cx="3622431" cy="7415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Sphäre der Somata</a:t>
                </a:r>
              </a:p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05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unbelebte Körper</a:t>
                </a:r>
                <a:endParaRPr kumimoji="0" lang="de-DE" altLang="de-DE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1092884" y="550985"/>
                <a:ext cx="4880610" cy="336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b="1" dirty="0" smtClean="0"/>
                  <a:t>Stein</a:t>
                </a:r>
                <a:endParaRPr lang="de-DE" sz="1100" dirty="0"/>
              </a:p>
            </p:txBody>
          </p:sp>
          <p:grpSp>
            <p:nvGrpSpPr>
              <p:cNvPr id="46" name="Gruppieren 45"/>
              <p:cNvGrpSpPr/>
              <p:nvPr/>
            </p:nvGrpSpPr>
            <p:grpSpPr>
              <a:xfrm>
                <a:off x="926123" y="550985"/>
                <a:ext cx="5047371" cy="1348153"/>
                <a:chOff x="926123" y="550985"/>
                <a:chExt cx="5047371" cy="1348153"/>
              </a:xfrm>
            </p:grpSpPr>
            <p:sp>
              <p:nvSpPr>
                <p:cNvPr id="47" name="Rechteck 46"/>
                <p:cNvSpPr/>
                <p:nvPr/>
              </p:nvSpPr>
              <p:spPr>
                <a:xfrm>
                  <a:off x="926123" y="550985"/>
                  <a:ext cx="5047371" cy="134815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  <p:sp>
              <p:nvSpPr>
                <p:cNvPr id="48" name="Rechteck 47"/>
                <p:cNvSpPr/>
                <p:nvPr/>
              </p:nvSpPr>
              <p:spPr>
                <a:xfrm>
                  <a:off x="926123" y="550985"/>
                  <a:ext cx="984739" cy="3165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/>
                </a:p>
              </p:txBody>
            </p:sp>
          </p:grpSp>
        </p:grpSp>
        <p:grpSp>
          <p:nvGrpSpPr>
            <p:cNvPr id="39" name="Gruppieren 38"/>
            <p:cNvGrpSpPr/>
            <p:nvPr/>
          </p:nvGrpSpPr>
          <p:grpSpPr>
            <a:xfrm>
              <a:off x="2225405" y="2149616"/>
              <a:ext cx="3485226" cy="582456"/>
              <a:chOff x="1833525" y="2030866"/>
              <a:chExt cx="3485226" cy="582456"/>
            </a:xfrm>
          </p:grpSpPr>
          <p:cxnSp>
            <p:nvCxnSpPr>
              <p:cNvPr id="40" name="Gerader Verbinder 39"/>
              <p:cNvCxnSpPr>
                <a:cxnSpLocks noChangeShapeType="1"/>
              </p:cNvCxnSpPr>
              <p:nvPr/>
            </p:nvCxnSpPr>
            <p:spPr bwMode="auto">
              <a:xfrm>
                <a:off x="1833525" y="2030866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" name="Rectangle 46"/>
              <p:cNvSpPr>
                <a:spLocks noChangeArrowheads="1"/>
              </p:cNvSpPr>
              <p:nvPr/>
            </p:nvSpPr>
            <p:spPr bwMode="auto">
              <a:xfrm>
                <a:off x="2140802" y="2351712"/>
                <a:ext cx="3177949" cy="2616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de-DE" altLang="de-DE" sz="105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Das Ding-an-sich</a:t>
                </a:r>
              </a:p>
            </p:txBody>
          </p:sp>
          <p:sp>
            <p:nvSpPr>
              <p:cNvPr id="42" name="Rechteck 41"/>
              <p:cNvSpPr/>
              <p:nvPr/>
            </p:nvSpPr>
            <p:spPr>
              <a:xfrm>
                <a:off x="2290644" y="2372561"/>
                <a:ext cx="855176" cy="21991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765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47850"/>
            <a:ext cx="7529119" cy="4351338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Scala </a:t>
            </a:r>
            <a:r>
              <a:rPr lang="de-DE" sz="1600" dirty="0" err="1"/>
              <a:t>naturae</a:t>
            </a:r>
            <a:r>
              <a:rPr lang="de-DE" sz="1600" dirty="0"/>
              <a:t> gemalt vom Engländer </a:t>
            </a:r>
            <a:r>
              <a:rPr lang="de-DE" sz="1600" dirty="0" smtClean="0"/>
              <a:t>Charles </a:t>
            </a:r>
            <a:r>
              <a:rPr lang="de-DE" sz="1600" dirty="0"/>
              <a:t>Bonnet 1781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4</a:t>
            </a:fld>
            <a:endParaRPr lang="de-DE"/>
          </a:p>
        </p:txBody>
      </p:sp>
      <p:pic>
        <p:nvPicPr>
          <p:cNvPr id="67" name="Inhaltsplatzhalter 4" descr="Scala Naturae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886" y="2345743"/>
            <a:ext cx="3672242" cy="3685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74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47850"/>
            <a:ext cx="7529119" cy="4351338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Das Sein und das Ding-an-sich (Welt)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5</a:t>
            </a:fld>
            <a:endParaRPr lang="de-DE"/>
          </a:p>
        </p:txBody>
      </p:sp>
      <p:grpSp>
        <p:nvGrpSpPr>
          <p:cNvPr id="67" name="Gruppieren 66"/>
          <p:cNvGrpSpPr/>
          <p:nvPr/>
        </p:nvGrpSpPr>
        <p:grpSpPr>
          <a:xfrm>
            <a:off x="3908704" y="2685853"/>
            <a:ext cx="4374591" cy="1647517"/>
            <a:chOff x="1261405" y="2350294"/>
            <a:chExt cx="4374591" cy="1647517"/>
          </a:xfrm>
        </p:grpSpPr>
        <p:sp>
          <p:nvSpPr>
            <p:cNvPr id="68" name="Textfeld 67"/>
            <p:cNvSpPr txBox="1"/>
            <p:nvPr/>
          </p:nvSpPr>
          <p:spPr>
            <a:xfrm>
              <a:off x="2800179" y="2383818"/>
              <a:ext cx="1266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b="1" dirty="0" smtClean="0">
                  <a:ea typeface="Times New Roman" panose="02020603050405020304" pitchFamily="18" charset="0"/>
                </a:rPr>
                <a:t>Welt</a:t>
              </a:r>
              <a:endParaRPr lang="de-DE" sz="1100" b="1" dirty="0">
                <a:ea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dirty="0">
                  <a:latin typeface="+mj-lt"/>
                  <a:ea typeface="Times New Roman" panose="02020603050405020304" pitchFamily="18" charset="0"/>
                </a:rPr>
                <a:t>{ </a:t>
              </a:r>
              <a:r>
                <a:rPr lang="de-DE" sz="1100" dirty="0" err="1">
                  <a:latin typeface="+mj-lt"/>
                  <a:ea typeface="Times New Roman" panose="02020603050405020304" pitchFamily="18" charset="0"/>
                </a:rPr>
                <a:t>abstract</a:t>
              </a:r>
              <a:r>
                <a:rPr lang="de-DE" sz="1100" dirty="0">
                  <a:latin typeface="+mj-lt"/>
                  <a:ea typeface="Times New Roman" panose="02020603050405020304" pitchFamily="18" charset="0"/>
                </a:rPr>
                <a:t> }</a:t>
              </a:r>
            </a:p>
            <a:p>
              <a:endParaRPr lang="de-DE" dirty="0">
                <a:latin typeface="+mj-lt"/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2772811" y="2350294"/>
              <a:ext cx="1294363" cy="56628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0" name="Rechteck 69"/>
            <p:cNvSpPr/>
            <p:nvPr/>
          </p:nvSpPr>
          <p:spPr>
            <a:xfrm>
              <a:off x="1261405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1288943" y="3635437"/>
              <a:ext cx="8572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</a:t>
              </a:r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Mensch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2463025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2630944" y="3635437"/>
              <a:ext cx="5764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Tier</a:t>
              </a:r>
              <a:endParaRPr lang="de-DE" dirty="0"/>
            </a:p>
          </p:txBody>
        </p:sp>
        <p:sp>
          <p:nvSpPr>
            <p:cNvPr id="74" name="Rechteck 73"/>
            <p:cNvSpPr/>
            <p:nvPr/>
          </p:nvSpPr>
          <p:spPr>
            <a:xfrm>
              <a:off x="3617767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3635780" y="3635437"/>
              <a:ext cx="8572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</a:t>
              </a:r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 Pflanze</a:t>
              </a:r>
              <a:endParaRPr lang="de-DE" dirty="0"/>
            </a:p>
          </p:txBody>
        </p:sp>
        <p:sp>
          <p:nvSpPr>
            <p:cNvPr id="76" name="Rechteck 75"/>
            <p:cNvSpPr/>
            <p:nvPr/>
          </p:nvSpPr>
          <p:spPr>
            <a:xfrm>
              <a:off x="4779783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4860848" y="3635437"/>
              <a:ext cx="7751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</a:t>
              </a:r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 Stein</a:t>
              </a:r>
              <a:endParaRPr lang="de-DE" dirty="0"/>
            </a:p>
          </p:txBody>
        </p:sp>
        <p:cxnSp>
          <p:nvCxnSpPr>
            <p:cNvPr id="78" name="Gerader Verbinder 77"/>
            <p:cNvCxnSpPr>
              <a:stCxn id="70" idx="0"/>
            </p:cNvCxnSpPr>
            <p:nvPr/>
          </p:nvCxnSpPr>
          <p:spPr>
            <a:xfrm flipH="1" flipV="1">
              <a:off x="1685925" y="3305175"/>
              <a:ext cx="3068" cy="2294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 flipV="1">
              <a:off x="1685925" y="3303774"/>
              <a:ext cx="3518604" cy="61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>
              <a:endCxn id="76" idx="0"/>
            </p:cNvCxnSpPr>
            <p:nvPr/>
          </p:nvCxnSpPr>
          <p:spPr>
            <a:xfrm>
              <a:off x="5203627" y="3303774"/>
              <a:ext cx="3744" cy="2309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 flipH="1" flipV="1">
              <a:off x="2895786" y="3308306"/>
              <a:ext cx="3068" cy="2294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 flipH="1" flipV="1">
              <a:off x="4062871" y="3305174"/>
              <a:ext cx="3068" cy="2294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uppieren 82"/>
            <p:cNvGrpSpPr/>
            <p:nvPr/>
          </p:nvGrpSpPr>
          <p:grpSpPr>
            <a:xfrm>
              <a:off x="3352707" y="2952044"/>
              <a:ext cx="152586" cy="342461"/>
              <a:chOff x="1989914" y="5213170"/>
              <a:chExt cx="152586" cy="342461"/>
            </a:xfrm>
          </p:grpSpPr>
          <p:cxnSp>
            <p:nvCxnSpPr>
              <p:cNvPr id="84" name="Gerader Verbinder 83"/>
              <p:cNvCxnSpPr/>
              <p:nvPr/>
            </p:nvCxnSpPr>
            <p:spPr>
              <a:xfrm>
                <a:off x="2066207" y="5278469"/>
                <a:ext cx="0" cy="27716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Gleichschenkliges Dreieck 84"/>
              <p:cNvSpPr/>
              <p:nvPr/>
            </p:nvSpPr>
            <p:spPr>
              <a:xfrm>
                <a:off x="1989914" y="5213170"/>
                <a:ext cx="152586" cy="112059"/>
              </a:xfrm>
              <a:prstGeom prst="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751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47850"/>
            <a:ext cx="7529119" cy="4351338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Das Internet der Dinge als Welt (Ding-an-sich)</a:t>
            </a:r>
            <a:endParaRPr lang="de-DE" sz="1600" dirty="0">
              <a:solidFill>
                <a:prstClr val="black"/>
              </a:solidFill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3905230" y="2685853"/>
            <a:ext cx="4374591" cy="1647517"/>
            <a:chOff x="1261405" y="2350294"/>
            <a:chExt cx="4374591" cy="1647517"/>
          </a:xfrm>
        </p:grpSpPr>
        <p:sp>
          <p:nvSpPr>
            <p:cNvPr id="25" name="Textfeld 24"/>
            <p:cNvSpPr txBox="1"/>
            <p:nvPr/>
          </p:nvSpPr>
          <p:spPr>
            <a:xfrm>
              <a:off x="2800179" y="2383818"/>
              <a:ext cx="12669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b="1" dirty="0">
                  <a:ea typeface="Times New Roman" panose="02020603050405020304" pitchFamily="18" charset="0"/>
                </a:rPr>
                <a:t>Internet der Dinge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1100" dirty="0">
                  <a:latin typeface="+mj-lt"/>
                  <a:ea typeface="Times New Roman" panose="02020603050405020304" pitchFamily="18" charset="0"/>
                </a:rPr>
                <a:t>{ </a:t>
              </a:r>
              <a:r>
                <a:rPr lang="de-DE" sz="1100" dirty="0" err="1">
                  <a:latin typeface="+mj-lt"/>
                  <a:ea typeface="Times New Roman" panose="02020603050405020304" pitchFamily="18" charset="0"/>
                </a:rPr>
                <a:t>abstract</a:t>
              </a:r>
              <a:r>
                <a:rPr lang="de-DE" sz="1100" dirty="0">
                  <a:latin typeface="+mj-lt"/>
                  <a:ea typeface="Times New Roman" panose="02020603050405020304" pitchFamily="18" charset="0"/>
                </a:rPr>
                <a:t> }</a:t>
              </a:r>
            </a:p>
            <a:p>
              <a:endParaRPr lang="de-DE" dirty="0">
                <a:latin typeface="+mj-lt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>
              <a:off x="2772811" y="2350294"/>
              <a:ext cx="1294363" cy="56628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1261405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1288943" y="3635437"/>
              <a:ext cx="8572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</a:t>
              </a:r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Mensch</a:t>
              </a:r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* </a:t>
              </a:r>
              <a:endParaRPr lang="de-DE" dirty="0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2463025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630944" y="3635437"/>
              <a:ext cx="57648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Tier* </a:t>
              </a:r>
              <a:endParaRPr lang="de-DE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617767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3635780" y="3635437"/>
              <a:ext cx="8572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</a:t>
              </a:r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 Pflanze* </a:t>
              </a:r>
              <a:endParaRPr lang="de-DE" dirty="0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4779783" y="3534674"/>
              <a:ext cx="855176" cy="46313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4778746" y="3635437"/>
              <a:ext cx="85725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100" b="1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</a:t>
              </a:r>
              <a:r>
                <a:rPr lang="de-DE" sz="1100" b="1" dirty="0" smtClean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rPr>
                <a:t>    Stein* </a:t>
              </a:r>
              <a:endParaRPr lang="de-DE" dirty="0"/>
            </a:p>
          </p:txBody>
        </p:sp>
        <p:cxnSp>
          <p:nvCxnSpPr>
            <p:cNvPr id="35" name="Gerader Verbinder 34"/>
            <p:cNvCxnSpPr>
              <a:stCxn id="27" idx="0"/>
            </p:cNvCxnSpPr>
            <p:nvPr/>
          </p:nvCxnSpPr>
          <p:spPr>
            <a:xfrm flipH="1" flipV="1">
              <a:off x="1685925" y="3305175"/>
              <a:ext cx="3068" cy="2294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flipV="1">
              <a:off x="1685925" y="3303774"/>
              <a:ext cx="3518604" cy="61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>
              <a:endCxn id="33" idx="0"/>
            </p:cNvCxnSpPr>
            <p:nvPr/>
          </p:nvCxnSpPr>
          <p:spPr>
            <a:xfrm>
              <a:off x="5203627" y="3303774"/>
              <a:ext cx="3744" cy="2309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flipH="1" flipV="1">
              <a:off x="2895786" y="3308306"/>
              <a:ext cx="3068" cy="2294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 flipH="1" flipV="1">
              <a:off x="4062871" y="3305174"/>
              <a:ext cx="3068" cy="22949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pieren 39"/>
            <p:cNvGrpSpPr/>
            <p:nvPr/>
          </p:nvGrpSpPr>
          <p:grpSpPr>
            <a:xfrm>
              <a:off x="3352707" y="2952044"/>
              <a:ext cx="152586" cy="342461"/>
              <a:chOff x="1989914" y="5213170"/>
              <a:chExt cx="152586" cy="342461"/>
            </a:xfrm>
          </p:grpSpPr>
          <p:cxnSp>
            <p:nvCxnSpPr>
              <p:cNvPr id="41" name="Gerader Verbinder 40"/>
              <p:cNvCxnSpPr/>
              <p:nvPr/>
            </p:nvCxnSpPr>
            <p:spPr>
              <a:xfrm>
                <a:off x="2066207" y="5278469"/>
                <a:ext cx="0" cy="277162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Gleichschenkliges Dreieck 41"/>
              <p:cNvSpPr/>
              <p:nvPr/>
            </p:nvSpPr>
            <p:spPr>
              <a:xfrm>
                <a:off x="1989914" y="5213170"/>
                <a:ext cx="152586" cy="112059"/>
              </a:xfrm>
              <a:prstGeom prst="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22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285" y="1266737"/>
            <a:ext cx="8062027" cy="5089611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3224" y="1435893"/>
            <a:ext cx="10610088" cy="5103019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Flexible Fertigungssysteme (FFS</a:t>
            </a:r>
            <a:r>
              <a:rPr lang="de-DE" sz="1600" dirty="0" smtClean="0"/>
              <a:t>)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34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3224" y="1435893"/>
            <a:ext cx="10610088" cy="5103019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Abstraktionshierarchie für FFS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8</a:t>
            </a:fld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458" y="1140850"/>
            <a:ext cx="3587084" cy="556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3224" y="1435893"/>
            <a:ext cx="10610088" cy="5103019"/>
          </a:xfrm>
        </p:spPr>
        <p:txBody>
          <a:bodyPr/>
          <a:lstStyle/>
          <a:p>
            <a:pPr marL="0" lvl="0" indent="0">
              <a:buNone/>
            </a:pPr>
            <a:r>
              <a:rPr lang="de-DE" sz="1600" dirty="0"/>
              <a:t>ISO-OSI-7-Schichten-Modell</a:t>
            </a:r>
            <a:endParaRPr lang="de-DE" sz="1600" dirty="0">
              <a:solidFill>
                <a:prstClr val="black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61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solidFill>
                  <a:schemeClr val="accent1">
                    <a:lumMod val="75000"/>
                  </a:schemeClr>
                </a:solidFill>
              </a:rPr>
              <a:t>Industrie 4.0, oder die Zukunft hat schon begonnen 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29285-F684-43BD-A8CF-A50DF9BB7379}" type="slidenum">
              <a:rPr lang="de-DE" smtClean="0"/>
              <a:t>9</a:t>
            </a:fld>
            <a:endParaRPr lang="de-DE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84704" y="1959995"/>
            <a:ext cx="109677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de-DE" altLang="de-DE" sz="2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660" y="1895092"/>
            <a:ext cx="7226680" cy="418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Breitbild</PresentationFormat>
  <Paragraphs>87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2_Benutzerdefiniertes Design</vt:lpstr>
      <vt:lpstr>Benutzerdefiniertes Design</vt:lpstr>
      <vt:lpstr>1_Benutzerdefiniertes Design</vt:lpstr>
      <vt:lpstr>Industrie 4.0 oder 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  <vt:lpstr>Industrie 4.0, oder die Zukunft hat schon begonnen </vt:lpstr>
    </vt:vector>
  </TitlesOfParts>
  <Company>Lehrstuhl für Informatik 6, FAU Erlangen-Nürnberg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Industrie 4.0 oder  die Zukunft hat schon begonnen</dc:title>
  <dc:creator>Ursula  Buettner</dc:creator>
  <cp:lastModifiedBy>schöbel</cp:lastModifiedBy>
  <cp:revision>12</cp:revision>
  <dcterms:created xsi:type="dcterms:W3CDTF">2016-11-14T09:52:22Z</dcterms:created>
  <dcterms:modified xsi:type="dcterms:W3CDTF">2017-04-05T11:38:19Z</dcterms:modified>
</cp:coreProperties>
</file>